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265" r:id="rId3"/>
    <p:sldId id="257" r:id="rId4"/>
    <p:sldId id="259" r:id="rId5"/>
    <p:sldId id="280" r:id="rId6"/>
    <p:sldId id="271" r:id="rId7"/>
    <p:sldId id="272" r:id="rId8"/>
    <p:sldId id="277" r:id="rId9"/>
    <p:sldId id="281" r:id="rId10"/>
    <p:sldId id="273" r:id="rId11"/>
    <p:sldId id="278" r:id="rId12"/>
    <p:sldId id="283" r:id="rId13"/>
    <p:sldId id="285" r:id="rId14"/>
    <p:sldId id="287" r:id="rId15"/>
    <p:sldId id="289" r:id="rId16"/>
    <p:sldId id="318" r:id="rId17"/>
    <p:sldId id="291" r:id="rId18"/>
    <p:sldId id="293" r:id="rId19"/>
    <p:sldId id="295" r:id="rId20"/>
    <p:sldId id="297" r:id="rId21"/>
    <p:sldId id="299" r:id="rId22"/>
    <p:sldId id="301" r:id="rId23"/>
    <p:sldId id="303" r:id="rId24"/>
    <p:sldId id="305" r:id="rId25"/>
    <p:sldId id="307" r:id="rId26"/>
    <p:sldId id="309" r:id="rId27"/>
    <p:sldId id="313" r:id="rId28"/>
    <p:sldId id="322" r:id="rId29"/>
    <p:sldId id="319" r:id="rId30"/>
    <p:sldId id="32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b="1" dirty="0" smtClean="0"/>
              <a:t>Tillage</a:t>
            </a:r>
            <a:endParaRPr lang="en-US" sz="5400" b="1"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Tillage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Secondary tillage is used to improve the seedbed by increase soil pulverization to conserve the moisture and nutrients by destructing weeds, and to cut up crop residues, is accomplished by use of various types of harrows, roller or pulverizes, tools for mulching, shapes the rows and preparation of seed bed.</a:t>
            </a:r>
          </a:p>
          <a:p>
            <a:pPr>
              <a:buNone/>
            </a:pPr>
            <a:r>
              <a:rPr lang="en-US" dirty="0" smtClean="0"/>
              <a:t>Secondary tillage tools and implements: Hand hoe, </a:t>
            </a:r>
            <a:r>
              <a:rPr lang="en-US" dirty="0" err="1" smtClean="0"/>
              <a:t>Kutto</a:t>
            </a:r>
            <a:r>
              <a:rPr lang="en-US" dirty="0" smtClean="0"/>
              <a:t> </a:t>
            </a:r>
            <a:r>
              <a:rPr lang="en-US" dirty="0" err="1" smtClean="0"/>
              <a:t>kodalo</a:t>
            </a:r>
            <a:r>
              <a:rPr lang="en-US" dirty="0" smtClean="0"/>
              <a:t>, wooden plow, Harrow, Cultivator, </a:t>
            </a:r>
            <a:r>
              <a:rPr lang="en-US" dirty="0" err="1" smtClean="0"/>
              <a:t>Rotavator</a:t>
            </a:r>
            <a:r>
              <a:rPr lang="en-US" dirty="0" smtClean="0"/>
              <a:t>, </a:t>
            </a:r>
            <a:r>
              <a:rPr lang="en-US" dirty="0" err="1" smtClean="0"/>
              <a:t>Planker</a:t>
            </a:r>
            <a:r>
              <a:rPr lang="en-US" dirty="0" smtClean="0"/>
              <a:t> , Clod crusher and </a:t>
            </a:r>
            <a:r>
              <a:rPr lang="en-US" dirty="0" err="1" smtClean="0"/>
              <a:t>puddler</a:t>
            </a:r>
            <a:r>
              <a:rPr lang="en-US" dirty="0" smtClean="0"/>
              <a:t> etc.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l="58519" t="15153" r="14030" b="59593"/>
          <a:stretch>
            <a:fillRect/>
          </a:stretch>
        </p:blipFill>
        <p:spPr bwMode="auto">
          <a:xfrm>
            <a:off x="152400" y="1828800"/>
            <a:ext cx="2209800" cy="12954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l="56808" t="16667" r="15666" b="44792"/>
          <a:stretch>
            <a:fillRect/>
          </a:stretch>
        </p:blipFill>
        <p:spPr bwMode="auto">
          <a:xfrm>
            <a:off x="2971800" y="381000"/>
            <a:ext cx="3581400" cy="2819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l="56442" t="16667" r="14861" b="45833"/>
          <a:stretch>
            <a:fillRect/>
          </a:stretch>
        </p:blipFill>
        <p:spPr bwMode="auto">
          <a:xfrm>
            <a:off x="457200" y="3581400"/>
            <a:ext cx="3733800" cy="2743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l="58785" t="16667" r="13689" b="58333"/>
          <a:stretch>
            <a:fillRect/>
          </a:stretch>
        </p:blipFill>
        <p:spPr bwMode="auto">
          <a:xfrm>
            <a:off x="4572000" y="3962400"/>
            <a:ext cx="3581400"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1"/>
          </p:nvPr>
        </p:nvSpPr>
        <p:spPr/>
        <p:txBody>
          <a:bodyPr/>
          <a:lstStyle/>
          <a:p>
            <a:endParaRPr lang="en-US"/>
          </a:p>
        </p:txBody>
      </p:sp>
      <p:sp>
        <p:nvSpPr>
          <p:cNvPr id="6" name="Content Placeholder 5"/>
          <p:cNvSpPr>
            <a:spLocks noGrp="1"/>
          </p:cNvSpPr>
          <p:nvPr>
            <p:ph sz="half" idx="2"/>
          </p:nvPr>
        </p:nvSpPr>
        <p:spPr/>
        <p:txBody>
          <a:bodyPr/>
          <a:lstStyle/>
          <a:p>
            <a:endParaRPr lang="en-US"/>
          </a:p>
        </p:txBody>
      </p:sp>
      <p:pic>
        <p:nvPicPr>
          <p:cNvPr id="2050" name="Picture 2" descr="C:\Documents and Settings\User\Desktop\Download\y MB_files\images_034.jpg"/>
          <p:cNvPicPr>
            <a:picLocks noChangeAspect="1" noChangeArrowheads="1"/>
          </p:cNvPicPr>
          <p:nvPr/>
        </p:nvPicPr>
        <p:blipFill>
          <a:blip r:embed="rId2"/>
          <a:srcRect/>
          <a:stretch>
            <a:fillRect/>
          </a:stretch>
        </p:blipFill>
        <p:spPr bwMode="auto">
          <a:xfrm>
            <a:off x="533400" y="1676400"/>
            <a:ext cx="3962400" cy="4343400"/>
          </a:xfrm>
          <a:prstGeom prst="rect">
            <a:avLst/>
          </a:prstGeom>
          <a:noFill/>
        </p:spPr>
      </p:pic>
      <p:pic>
        <p:nvPicPr>
          <p:cNvPr id="2051" name="Picture 3" descr="C:\Documents and Settings\User\Desktop\Download\y MB_files\images_051.jpg"/>
          <p:cNvPicPr>
            <a:picLocks noChangeAspect="1" noChangeArrowheads="1"/>
          </p:cNvPicPr>
          <p:nvPr/>
        </p:nvPicPr>
        <p:blipFill>
          <a:blip r:embed="rId3"/>
          <a:srcRect b="5000"/>
          <a:stretch>
            <a:fillRect/>
          </a:stretch>
        </p:blipFill>
        <p:spPr bwMode="auto">
          <a:xfrm>
            <a:off x="4724400" y="1600200"/>
            <a:ext cx="3962400" cy="44958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Drawbacks of excessive tillage</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buFont typeface="Wingdings" pitchFamily="2" charset="2"/>
              <a:buChar char="Ø"/>
            </a:pPr>
            <a:r>
              <a:rPr lang="en-US" b="1" dirty="0" smtClean="0">
                <a:latin typeface="Times New Roman" pitchFamily="18" charset="0"/>
                <a:cs typeface="Times New Roman" pitchFamily="18" charset="0"/>
              </a:rPr>
              <a:t>Timely planting is not possible due to number of tillage operations</a:t>
            </a:r>
          </a:p>
          <a:p>
            <a:pPr>
              <a:buFont typeface="Wingdings" pitchFamily="2" charset="2"/>
              <a:buChar char="Ø"/>
            </a:pPr>
            <a:r>
              <a:rPr lang="en-US" b="1" dirty="0" smtClean="0">
                <a:latin typeface="Times New Roman" pitchFamily="18" charset="0"/>
                <a:cs typeface="Times New Roman" pitchFamily="18" charset="0"/>
              </a:rPr>
              <a:t>Increase in production cost due to number of passes</a:t>
            </a:r>
          </a:p>
          <a:p>
            <a:pPr>
              <a:buFont typeface="Wingdings" pitchFamily="2" charset="2"/>
              <a:buChar char="Ø"/>
            </a:pPr>
            <a:r>
              <a:rPr lang="en-US" b="1" dirty="0" smtClean="0">
                <a:latin typeface="Times New Roman" pitchFamily="18" charset="0"/>
                <a:cs typeface="Times New Roman" pitchFamily="18" charset="0"/>
              </a:rPr>
              <a:t>Losses of soil moisture due to exposure of moist soil underneath</a:t>
            </a:r>
          </a:p>
          <a:p>
            <a:pPr>
              <a:buFont typeface="Wingdings" pitchFamily="2" charset="2"/>
              <a:buChar char="Ø"/>
            </a:pPr>
            <a:r>
              <a:rPr lang="en-US" b="1" dirty="0" smtClean="0">
                <a:latin typeface="Times New Roman" pitchFamily="18" charset="0"/>
                <a:cs typeface="Times New Roman" pitchFamily="18" charset="0"/>
              </a:rPr>
              <a:t>Losses of soil in rainy seasons mainly in </a:t>
            </a:r>
            <a:r>
              <a:rPr lang="en-US" b="1" dirty="0" err="1" smtClean="0">
                <a:latin typeface="Times New Roman" pitchFamily="18" charset="0"/>
                <a:cs typeface="Times New Roman" pitchFamily="18" charset="0"/>
              </a:rPr>
              <a:t>bari</a:t>
            </a:r>
            <a:r>
              <a:rPr lang="en-US" b="1" dirty="0" smtClean="0">
                <a:latin typeface="Times New Roman" pitchFamily="18" charset="0"/>
                <a:cs typeface="Times New Roman" pitchFamily="18" charset="0"/>
              </a:rPr>
              <a:t> land</a:t>
            </a:r>
          </a:p>
          <a:p>
            <a:pPr>
              <a:buFont typeface="Wingdings" pitchFamily="2" charset="2"/>
              <a:buChar char="Ø"/>
            </a:pPr>
            <a:r>
              <a:rPr lang="en-US" b="1" dirty="0" smtClean="0">
                <a:latin typeface="Times New Roman" pitchFamily="18" charset="0"/>
                <a:cs typeface="Times New Roman" pitchFamily="18" charset="0"/>
              </a:rPr>
              <a:t>Destruction of soil structure</a:t>
            </a:r>
          </a:p>
          <a:p>
            <a:pPr>
              <a:buFont typeface="Wingdings" pitchFamily="2" charset="2"/>
              <a:buChar char="Ø"/>
            </a:pPr>
            <a:r>
              <a:rPr lang="en-US" b="1" dirty="0" smtClean="0">
                <a:latin typeface="Times New Roman" pitchFamily="18" charset="0"/>
                <a:cs typeface="Times New Roman" pitchFamily="18" charset="0"/>
              </a:rPr>
              <a:t>Limits water infiltration through surface sealing</a:t>
            </a:r>
          </a:p>
          <a:p>
            <a:pPr>
              <a:buFont typeface="Wingdings" pitchFamily="2" charset="2"/>
              <a:buChar char="Ø"/>
            </a:pPr>
            <a:r>
              <a:rPr lang="en-US" b="1" dirty="0" smtClean="0">
                <a:latin typeface="Times New Roman" pitchFamily="18" charset="0"/>
                <a:cs typeface="Times New Roman" pitchFamily="18" charset="0"/>
              </a:rPr>
              <a:t>Causes tillage erosion</a:t>
            </a:r>
          </a:p>
          <a:p>
            <a:pPr>
              <a:buFont typeface="Wingdings" pitchFamily="2" charset="2"/>
              <a:buChar char="Ø"/>
            </a:pPr>
            <a:r>
              <a:rPr lang="en-US" b="1" dirty="0" smtClean="0">
                <a:latin typeface="Times New Roman" pitchFamily="18" charset="0"/>
                <a:cs typeface="Times New Roman" pitchFamily="18" charset="0"/>
              </a:rPr>
              <a:t>High demand on power, time and equipments</a:t>
            </a:r>
          </a:p>
          <a:p>
            <a:pPr>
              <a:buNone/>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Flow chart of drawbacks of tillage</a:t>
            </a:r>
            <a:endParaRPr lang="en-US" b="1" dirty="0">
              <a:latin typeface="Times New Roman" pitchFamily="18" charset="0"/>
              <a:cs typeface="Times New Roman" pitchFamily="18" charset="0"/>
            </a:endParaRPr>
          </a:p>
        </p:txBody>
      </p:sp>
      <p:pic>
        <p:nvPicPr>
          <p:cNvPr id="3074" name="Picture 2" descr="G:\DCIM\100CANON\IMG_2869.JPG"/>
          <p:cNvPicPr>
            <a:picLocks noGrp="1" noChangeAspect="1" noChangeArrowheads="1"/>
          </p:cNvPicPr>
          <p:nvPr>
            <p:ph idx="1"/>
          </p:nvPr>
        </p:nvPicPr>
        <p:blipFill>
          <a:blip r:embed="rId2"/>
          <a:srcRect l="5805" t="13469" r="7966" b="16816"/>
          <a:stretch>
            <a:fillRect/>
          </a:stretch>
        </p:blipFill>
        <p:spPr bwMode="auto">
          <a:xfrm>
            <a:off x="762000" y="1905000"/>
            <a:ext cx="7696200" cy="4191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G:\DCIM\100CANON\IMG_2870.JPG"/>
          <p:cNvPicPr>
            <a:picLocks noGrp="1" noChangeAspect="1" noChangeArrowheads="1"/>
          </p:cNvPicPr>
          <p:nvPr>
            <p:ph idx="1"/>
          </p:nvPr>
        </p:nvPicPr>
        <p:blipFill>
          <a:blip r:embed="rId2"/>
          <a:srcRect l="17081" t="12327" r="12618" b="16361"/>
          <a:stretch>
            <a:fillRect/>
          </a:stretch>
        </p:blipFill>
        <p:spPr bwMode="auto">
          <a:xfrm>
            <a:off x="1371600" y="1676400"/>
            <a:ext cx="6553200" cy="44958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sz="4000" b="1" dirty="0" smtClean="0"/>
              <a:t>Changing Views on Tillage</a:t>
            </a:r>
            <a:endParaRPr lang="en-US" sz="40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Resource conservation technology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US" b="1" dirty="0" smtClean="0">
                <a:latin typeface="Times New Roman" pitchFamily="18" charset="0"/>
                <a:cs typeface="Times New Roman" pitchFamily="18" charset="0"/>
              </a:rPr>
              <a:t>reduce the use of land damage to natural resources through agricultural production; and</a:t>
            </a:r>
          </a:p>
          <a:p>
            <a:pPr>
              <a:buFont typeface="Wingdings" pitchFamily="2" charset="2"/>
              <a:buChar char="Ø"/>
            </a:pPr>
            <a:r>
              <a:rPr lang="en-US" b="1" dirty="0" smtClean="0">
                <a:latin typeface="Times New Roman" pitchFamily="18" charset="0"/>
                <a:cs typeface="Times New Roman" pitchFamily="18" charset="0"/>
              </a:rPr>
              <a:t>increase the efficiency of resource utilization.</a:t>
            </a:r>
          </a:p>
          <a:p>
            <a:pPr>
              <a:buFont typeface="Wingdings" pitchFamily="2" charset="2"/>
              <a:buChar char="Ø"/>
            </a:pPr>
            <a:endParaRPr lang="en-US" b="1" dirty="0" smtClean="0">
              <a:latin typeface="Times New Roman" pitchFamily="18" charset="0"/>
              <a:cs typeface="Times New Roman" pitchFamily="18" charset="0"/>
            </a:endParaRPr>
          </a:p>
          <a:p>
            <a:pPr marL="571500" indent="-571500">
              <a:buFont typeface="Wingdings" pitchFamily="2" charset="2"/>
              <a:buChar char="Ø"/>
            </a:pP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US" b="1" dirty="0" smtClean="0">
                <a:latin typeface="Times New Roman" pitchFamily="18" charset="0"/>
                <a:cs typeface="Times New Roman" pitchFamily="18" charset="0"/>
              </a:rPr>
              <a:t>Zero Tillage/ No Tillage </a:t>
            </a:r>
          </a:p>
          <a:p>
            <a:pPr>
              <a:buFont typeface="Wingdings" pitchFamily="2" charset="2"/>
              <a:buChar char="Ø"/>
            </a:pPr>
            <a:r>
              <a:rPr lang="en-US" b="1" dirty="0" smtClean="0">
                <a:latin typeface="Times New Roman" pitchFamily="18" charset="0"/>
                <a:cs typeface="Times New Roman" pitchFamily="18" charset="0"/>
              </a:rPr>
              <a:t>Minimum Tillage</a:t>
            </a:r>
          </a:p>
          <a:p>
            <a:pPr>
              <a:buFont typeface="Wingdings" pitchFamily="2" charset="2"/>
              <a:buChar char="Ø"/>
            </a:pPr>
            <a:r>
              <a:rPr lang="en-US" b="1" dirty="0" smtClean="0">
                <a:latin typeface="Times New Roman" pitchFamily="18" charset="0"/>
                <a:cs typeface="Times New Roman" pitchFamily="18" charset="0"/>
              </a:rPr>
              <a:t>Counter Tillage</a:t>
            </a:r>
          </a:p>
          <a:p>
            <a:pPr>
              <a:buFont typeface="Wingdings" pitchFamily="2" charset="2"/>
              <a:buChar char="Ø"/>
            </a:pPr>
            <a:r>
              <a:rPr lang="en-US" b="1" dirty="0" err="1" smtClean="0">
                <a:latin typeface="Times New Roman" pitchFamily="18" charset="0"/>
                <a:cs typeface="Times New Roman" pitchFamily="18" charset="0"/>
              </a:rPr>
              <a:t>Multch</a:t>
            </a:r>
            <a:r>
              <a:rPr lang="en-US" b="1" dirty="0" smtClean="0">
                <a:latin typeface="Times New Roman" pitchFamily="18" charset="0"/>
                <a:cs typeface="Times New Roman" pitchFamily="18" charset="0"/>
              </a:rPr>
              <a:t> Tillage</a:t>
            </a:r>
          </a:p>
          <a:p>
            <a:pPr>
              <a:buFont typeface="Wingdings" pitchFamily="2" charset="2"/>
              <a:buChar char="Ø"/>
            </a:pPr>
            <a:r>
              <a:rPr lang="en-US" b="1" dirty="0" smtClean="0">
                <a:latin typeface="Times New Roman" pitchFamily="18" charset="0"/>
                <a:cs typeface="Times New Roman" pitchFamily="18" charset="0"/>
              </a:rPr>
              <a:t>Control Traffic Farming (CTF)</a:t>
            </a: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itchFamily="18" charset="0"/>
                <a:cs typeface="Times New Roman" pitchFamily="18" charset="0"/>
              </a:rPr>
              <a:t>Zero tillage</a:t>
            </a:r>
            <a:endParaRPr lang="en-US" dirty="0"/>
          </a:p>
        </p:txBody>
      </p:sp>
      <p:sp>
        <p:nvSpPr>
          <p:cNvPr id="3" name="Content Placeholder 2"/>
          <p:cNvSpPr>
            <a:spLocks noGrp="1"/>
          </p:cNvSpPr>
          <p:nvPr>
            <p:ph idx="1"/>
          </p:nvPr>
        </p:nvSpPr>
        <p:spPr/>
        <p:txBody>
          <a:bodyPr/>
          <a:lstStyle/>
          <a:p>
            <a:pPr>
              <a:buFont typeface="Wingdings" pitchFamily="2" charset="2"/>
              <a:buChar char="Ø"/>
            </a:pPr>
            <a:endParaRPr lang="en-US" b="1" dirty="0" smtClean="0">
              <a:latin typeface="Times New Roman" pitchFamily="18" charset="0"/>
              <a:cs typeface="Times New Roman" pitchFamily="18" charset="0"/>
            </a:endParaRPr>
          </a:p>
          <a:p>
            <a:pPr marL="571500" indent="-571500">
              <a:buFont typeface="+mj-lt"/>
              <a:buAutoNum type="romanUcPeriod"/>
            </a:pPr>
            <a:endParaRPr lang="en-US" dirty="0"/>
          </a:p>
        </p:txBody>
      </p:sp>
      <p:sp>
        <p:nvSpPr>
          <p:cNvPr id="5" name="Text Placeholder 4"/>
          <p:cNvSpPr>
            <a:spLocks noGrp="1"/>
          </p:cNvSpPr>
          <p:nvPr>
            <p:ph type="body" sz="half" idx="2"/>
          </p:nvPr>
        </p:nvSpPr>
        <p:spPr/>
        <p:txBody>
          <a:bodyPr/>
          <a:lstStyle/>
          <a:p>
            <a:pPr marL="571500" indent="-571500">
              <a:buFont typeface="+mj-lt"/>
              <a:buAutoNum type="romanUcPeriod"/>
            </a:pPr>
            <a:r>
              <a:rPr lang="en-US" b="1" dirty="0" smtClean="0">
                <a:latin typeface="Times New Roman" pitchFamily="18" charset="0"/>
                <a:cs typeface="Times New Roman" pitchFamily="18" charset="0"/>
              </a:rPr>
              <a:t>dibble stick</a:t>
            </a:r>
          </a:p>
          <a:p>
            <a:pPr marL="571500" indent="-571500">
              <a:buFont typeface="+mj-lt"/>
              <a:buAutoNum type="romanUcPeriod"/>
            </a:pPr>
            <a:r>
              <a:rPr lang="en-US" b="1" dirty="0" err="1" smtClean="0">
                <a:latin typeface="Times New Roman" pitchFamily="18" charset="0"/>
                <a:cs typeface="Times New Roman" pitchFamily="18" charset="0"/>
              </a:rPr>
              <a:t>zab</a:t>
            </a:r>
            <a:r>
              <a:rPr lang="en-US" b="1" dirty="0" smtClean="0">
                <a:latin typeface="Times New Roman" pitchFamily="18" charset="0"/>
                <a:cs typeface="Times New Roman" pitchFamily="18" charset="0"/>
              </a:rPr>
              <a:t> seeder</a:t>
            </a:r>
          </a:p>
          <a:p>
            <a:pPr marL="571500" indent="-571500">
              <a:buFont typeface="+mj-lt"/>
              <a:buAutoNum type="romanUcPeriod"/>
            </a:pPr>
            <a:r>
              <a:rPr lang="en-US" b="1" dirty="0" smtClean="0">
                <a:latin typeface="Times New Roman" pitchFamily="18" charset="0"/>
                <a:cs typeface="Times New Roman" pitchFamily="18" charset="0"/>
              </a:rPr>
              <a:t>Zero till drill</a:t>
            </a:r>
            <a:endParaRPr lang="en-US" dirty="0"/>
          </a:p>
        </p:txBody>
      </p:sp>
      <p:pic>
        <p:nvPicPr>
          <p:cNvPr id="2050" name="Picture 2" descr="C:\Documents and Settings\User\Desktop\Download\search_files\images_180.jpg"/>
          <p:cNvPicPr>
            <a:picLocks noChangeAspect="1" noChangeArrowheads="1"/>
          </p:cNvPicPr>
          <p:nvPr/>
        </p:nvPicPr>
        <p:blipFill>
          <a:blip r:embed="rId2"/>
          <a:srcRect/>
          <a:stretch>
            <a:fillRect/>
          </a:stretch>
        </p:blipFill>
        <p:spPr bwMode="auto">
          <a:xfrm>
            <a:off x="3200401" y="533400"/>
            <a:ext cx="5943600" cy="5105399"/>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sz="half" idx="1"/>
          </p:nvPr>
        </p:nvPicPr>
        <p:blipFill>
          <a:blip r:embed="rId2"/>
          <a:srcRect l="54717" t="16780" r="13208" b="42949"/>
          <a:stretch>
            <a:fillRect/>
          </a:stretch>
        </p:blipFill>
        <p:spPr bwMode="auto">
          <a:xfrm>
            <a:off x="762000" y="1524000"/>
            <a:ext cx="2057400" cy="2133600"/>
          </a:xfrm>
          <a:prstGeom prst="rect">
            <a:avLst/>
          </a:prstGeom>
          <a:noFill/>
          <a:ln w="9525">
            <a:noFill/>
            <a:miter lim="800000"/>
            <a:headEnd/>
            <a:tailEnd/>
          </a:ln>
          <a:effectLst/>
        </p:spPr>
      </p:pic>
      <p:pic>
        <p:nvPicPr>
          <p:cNvPr id="1027" name="Picture 3"/>
          <p:cNvPicPr>
            <a:picLocks noGrp="1" noChangeAspect="1" noChangeArrowheads="1"/>
          </p:cNvPicPr>
          <p:nvPr>
            <p:ph sz="half" idx="2"/>
          </p:nvPr>
        </p:nvPicPr>
        <p:blipFill>
          <a:blip r:embed="rId3"/>
          <a:srcRect l="28302" t="36915" r="49057" b="32881"/>
          <a:stretch>
            <a:fillRect/>
          </a:stretch>
        </p:blipFill>
        <p:spPr bwMode="auto">
          <a:xfrm>
            <a:off x="381000" y="3962400"/>
            <a:ext cx="2133600" cy="1905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59370" t="19792" r="14861" b="41666"/>
          <a:stretch>
            <a:fillRect/>
          </a:stretch>
        </p:blipFill>
        <p:spPr bwMode="auto">
          <a:xfrm>
            <a:off x="5334000" y="1143000"/>
            <a:ext cx="2590800" cy="2362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l="57394" t="19792" r="13909" b="42708"/>
          <a:stretch>
            <a:fillRect/>
          </a:stretch>
        </p:blipFill>
        <p:spPr bwMode="auto">
          <a:xfrm>
            <a:off x="4038600" y="3886200"/>
            <a:ext cx="37338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err="1" smtClean="0">
                <a:latin typeface="Times New Roman" pitchFamily="18" charset="0"/>
                <a:cs typeface="Times New Roman" pitchFamily="18" charset="0"/>
              </a:rPr>
              <a:t>zab</a:t>
            </a:r>
            <a:r>
              <a:rPr lang="en-US" b="1" dirty="0" smtClean="0">
                <a:latin typeface="Times New Roman" pitchFamily="18" charset="0"/>
                <a:cs typeface="Times New Roman" pitchFamily="18" charset="0"/>
              </a:rPr>
              <a:t> seeder</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pic>
        <p:nvPicPr>
          <p:cNvPr id="3074" name="Picture 2" descr="C:\Documents and Settings\User\Desktop\Download\jab seeder_files\images_091.jpg"/>
          <p:cNvPicPr>
            <a:picLocks noChangeAspect="1" noChangeArrowheads="1"/>
          </p:cNvPicPr>
          <p:nvPr/>
        </p:nvPicPr>
        <p:blipFill>
          <a:blip r:embed="rId2"/>
          <a:srcRect/>
          <a:stretch>
            <a:fillRect/>
          </a:stretch>
        </p:blipFill>
        <p:spPr bwMode="auto">
          <a:xfrm>
            <a:off x="609600" y="1752600"/>
            <a:ext cx="3657600" cy="4343400"/>
          </a:xfrm>
          <a:prstGeom prst="rect">
            <a:avLst/>
          </a:prstGeom>
          <a:noFill/>
        </p:spPr>
      </p:pic>
      <p:pic>
        <p:nvPicPr>
          <p:cNvPr id="3075" name="Picture 3" descr="C:\Documents and Settings\User\Desktop\Download\Dibbler machine_files\images_021.jpg"/>
          <p:cNvPicPr>
            <a:picLocks noChangeAspect="1" noChangeArrowheads="1"/>
          </p:cNvPicPr>
          <p:nvPr/>
        </p:nvPicPr>
        <p:blipFill>
          <a:blip r:embed="rId3"/>
          <a:srcRect/>
          <a:stretch>
            <a:fillRect/>
          </a:stretch>
        </p:blipFill>
        <p:spPr bwMode="auto">
          <a:xfrm>
            <a:off x="4953000" y="1752600"/>
            <a:ext cx="3505200" cy="4191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Times New Roman" pitchFamily="18" charset="0"/>
                <a:cs typeface="Times New Roman" pitchFamily="18" charset="0"/>
              </a:rPr>
              <a:t>Zero till drill</a:t>
            </a:r>
            <a:endParaRPr lang="en-US" dirty="0"/>
          </a:p>
        </p:txBody>
      </p:sp>
      <p:sp>
        <p:nvSpPr>
          <p:cNvPr id="6" name="Content Placeholder 5"/>
          <p:cNvSpPr>
            <a:spLocks noGrp="1"/>
          </p:cNvSpPr>
          <p:nvPr>
            <p:ph idx="1"/>
          </p:nvPr>
        </p:nvSpPr>
        <p:spPr/>
        <p:txBody>
          <a:bodyPr/>
          <a:lstStyle/>
          <a:p>
            <a:endParaRPr lang="en-US"/>
          </a:p>
        </p:txBody>
      </p:sp>
      <p:pic>
        <p:nvPicPr>
          <p:cNvPr id="4098" name="Picture 2" descr="C:\Documents and Settings\User\Desktop\Download\search_files\images_228.jpg"/>
          <p:cNvPicPr>
            <a:picLocks noChangeAspect="1" noChangeArrowheads="1"/>
          </p:cNvPicPr>
          <p:nvPr/>
        </p:nvPicPr>
        <p:blipFill>
          <a:blip r:embed="rId2"/>
          <a:srcRect/>
          <a:stretch>
            <a:fillRect/>
          </a:stretch>
        </p:blipFill>
        <p:spPr bwMode="auto">
          <a:xfrm>
            <a:off x="1219200" y="1600200"/>
            <a:ext cx="7010399" cy="4572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Multch</a:t>
            </a:r>
            <a:r>
              <a:rPr lang="en-US" dirty="0" smtClean="0"/>
              <a:t> Tillage</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pic>
        <p:nvPicPr>
          <p:cNvPr id="3074" name="Picture 2" descr="C:\Documents and Settings\User\Desktop\Download\search_files\images_186.jpg"/>
          <p:cNvPicPr>
            <a:picLocks noChangeAspect="1" noChangeArrowheads="1"/>
          </p:cNvPicPr>
          <p:nvPr/>
        </p:nvPicPr>
        <p:blipFill>
          <a:blip r:embed="rId2"/>
          <a:srcRect/>
          <a:stretch>
            <a:fillRect/>
          </a:stretch>
        </p:blipFill>
        <p:spPr bwMode="auto">
          <a:xfrm>
            <a:off x="533400" y="1676400"/>
            <a:ext cx="3962400" cy="4343399"/>
          </a:xfrm>
          <a:prstGeom prst="rect">
            <a:avLst/>
          </a:prstGeom>
          <a:noFill/>
        </p:spPr>
      </p:pic>
      <p:pic>
        <p:nvPicPr>
          <p:cNvPr id="3075" name="Picture 3" descr="C:\Documents and Settings\User\Desktop\Download\search_files\images_203.jpg"/>
          <p:cNvPicPr>
            <a:picLocks noChangeAspect="1" noChangeArrowheads="1"/>
          </p:cNvPicPr>
          <p:nvPr/>
        </p:nvPicPr>
        <p:blipFill>
          <a:blip r:embed="rId3"/>
          <a:srcRect/>
          <a:stretch>
            <a:fillRect/>
          </a:stretch>
        </p:blipFill>
        <p:spPr bwMode="auto">
          <a:xfrm>
            <a:off x="4724400" y="1752600"/>
            <a:ext cx="3962399" cy="43434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71500" indent="-571500">
              <a:buFont typeface="Wingdings" pitchFamily="2" charset="2"/>
              <a:buChar char="Ø"/>
            </a:pPr>
            <a:r>
              <a:rPr lang="en-US" b="1" dirty="0" smtClean="0">
                <a:latin typeface="Times New Roman" pitchFamily="18" charset="0"/>
                <a:cs typeface="Times New Roman" pitchFamily="18" charset="0"/>
              </a:rPr>
              <a:t>Minimum tillage</a:t>
            </a:r>
          </a:p>
          <a:p>
            <a:pPr marL="571500" indent="-571500">
              <a:buFont typeface="+mj-lt"/>
              <a:buAutoNum type="romanUcPeriod"/>
            </a:pPr>
            <a:r>
              <a:rPr lang="en-US" b="1" dirty="0" smtClean="0">
                <a:latin typeface="Times New Roman" pitchFamily="18" charset="0"/>
                <a:cs typeface="Times New Roman" pitchFamily="18" charset="0"/>
              </a:rPr>
              <a:t>Minimum tillage by depth</a:t>
            </a:r>
          </a:p>
          <a:p>
            <a:pPr marL="571500" indent="-571500">
              <a:buFont typeface="+mj-lt"/>
              <a:buAutoNum type="romanUcPeriod"/>
            </a:pPr>
            <a:r>
              <a:rPr lang="en-US" b="1" dirty="0" smtClean="0">
                <a:latin typeface="Times New Roman" pitchFamily="18" charset="0"/>
                <a:cs typeface="Times New Roman" pitchFamily="18" charset="0"/>
              </a:rPr>
              <a:t>Minimum tillage by area (strip tillage)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endParaRPr lang="en-US"/>
          </a:p>
        </p:txBody>
      </p:sp>
      <p:sp>
        <p:nvSpPr>
          <p:cNvPr id="9" name="Content Placeholder 8"/>
          <p:cNvSpPr>
            <a:spLocks noGrp="1"/>
          </p:cNvSpPr>
          <p:nvPr>
            <p:ph sz="half" idx="2"/>
          </p:nvPr>
        </p:nvSpPr>
        <p:spPr/>
        <p:txBody>
          <a:bodyPr/>
          <a:lstStyle/>
          <a:p>
            <a:endParaRPr lang="en-US"/>
          </a:p>
        </p:txBody>
      </p:sp>
      <p:sp>
        <p:nvSpPr>
          <p:cNvPr id="10" name="Text Placeholder 9"/>
          <p:cNvSpPr>
            <a:spLocks noGrp="1"/>
          </p:cNvSpPr>
          <p:nvPr>
            <p:ph type="body" sz="quarter" idx="3"/>
          </p:nvPr>
        </p:nvSpPr>
        <p:spPr/>
        <p:txBody>
          <a:bodyPr/>
          <a:lstStyle/>
          <a:p>
            <a:endParaRPr lang="en-US"/>
          </a:p>
        </p:txBody>
      </p:sp>
      <p:sp>
        <p:nvSpPr>
          <p:cNvPr id="11" name="Content Placeholder 10"/>
          <p:cNvSpPr>
            <a:spLocks noGrp="1"/>
          </p:cNvSpPr>
          <p:nvPr>
            <p:ph sz="quarter" idx="4"/>
          </p:nvPr>
        </p:nvSpPr>
        <p:spPr/>
        <p:txBody>
          <a:bodyPr/>
          <a:lstStyle/>
          <a:p>
            <a:endParaRPr lang="en-US"/>
          </a:p>
        </p:txBody>
      </p:sp>
      <p:pic>
        <p:nvPicPr>
          <p:cNvPr id="5122" name="Picture 2" descr="C:\Documents and Settings\User\Desktop\Download\search_files\images_071.jpg"/>
          <p:cNvPicPr>
            <a:picLocks noChangeAspect="1" noChangeArrowheads="1"/>
          </p:cNvPicPr>
          <p:nvPr/>
        </p:nvPicPr>
        <p:blipFill>
          <a:blip r:embed="rId2"/>
          <a:srcRect/>
          <a:stretch>
            <a:fillRect/>
          </a:stretch>
        </p:blipFill>
        <p:spPr bwMode="auto">
          <a:xfrm>
            <a:off x="533400" y="2209800"/>
            <a:ext cx="3810000" cy="3886200"/>
          </a:xfrm>
          <a:prstGeom prst="rect">
            <a:avLst/>
          </a:prstGeom>
          <a:noFill/>
        </p:spPr>
      </p:pic>
      <p:pic>
        <p:nvPicPr>
          <p:cNvPr id="5123" name="Picture 3" descr="C:\Documents and Settings\User\Desktop\Download\search_files\images_321.jpg"/>
          <p:cNvPicPr>
            <a:picLocks noChangeAspect="1" noChangeArrowheads="1"/>
          </p:cNvPicPr>
          <p:nvPr/>
        </p:nvPicPr>
        <p:blipFill>
          <a:blip r:embed="rId3"/>
          <a:srcRect/>
          <a:stretch>
            <a:fillRect/>
          </a:stretch>
        </p:blipFill>
        <p:spPr bwMode="auto">
          <a:xfrm>
            <a:off x="4648200" y="2209800"/>
            <a:ext cx="4038599" cy="38862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latin typeface="Times New Roman" pitchFamily="18" charset="0"/>
                <a:cs typeface="Times New Roman" pitchFamily="18" charset="0"/>
              </a:rPr>
              <a:t>Contour tillage</a:t>
            </a:r>
            <a:endParaRPr lang="en-US" sz="2800" dirty="0"/>
          </a:p>
        </p:txBody>
      </p:sp>
      <p:sp>
        <p:nvSpPr>
          <p:cNvPr id="3" name="Content Placeholder 2"/>
          <p:cNvSpPr>
            <a:spLocks noGrp="1"/>
          </p:cNvSpPr>
          <p:nvPr>
            <p:ph idx="1"/>
          </p:nvPr>
        </p:nvSpPr>
        <p:spPr/>
        <p:txBody>
          <a:bodyPr/>
          <a:lstStyle/>
          <a:p>
            <a:pPr>
              <a:buFont typeface="Wingdings" pitchFamily="2" charset="2"/>
              <a:buChar char="Ø"/>
            </a:pP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
        <p:nvSpPr>
          <p:cNvPr id="5" name="Text Placeholder 4"/>
          <p:cNvSpPr>
            <a:spLocks noGrp="1"/>
          </p:cNvSpPr>
          <p:nvPr>
            <p:ph type="body" sz="half" idx="2"/>
          </p:nvPr>
        </p:nvSpPr>
        <p:spPr/>
        <p:txBody>
          <a:bodyPr/>
          <a:lstStyle/>
          <a:p>
            <a:r>
              <a:rPr lang="en-US" sz="2000" b="1" dirty="0" smtClean="0">
                <a:latin typeface="Times New Roman" pitchFamily="18" charset="0"/>
                <a:cs typeface="Times New Roman" pitchFamily="18" charset="0"/>
              </a:rPr>
              <a:t>The tillage is performed across the slop and along the contour and the plants are also planted along the contour </a:t>
            </a:r>
            <a:endParaRPr lang="en-US" sz="2000" b="1" dirty="0">
              <a:latin typeface="Times New Roman" pitchFamily="18" charset="0"/>
              <a:cs typeface="Times New Roman" pitchFamily="18" charset="0"/>
            </a:endParaRPr>
          </a:p>
        </p:txBody>
      </p:sp>
      <p:pic>
        <p:nvPicPr>
          <p:cNvPr id="1026" name="Picture 2" descr="C:\Documents and Settings\User\Desktop\Download\search_files\images_201.jpg"/>
          <p:cNvPicPr>
            <a:picLocks noChangeAspect="1" noChangeArrowheads="1"/>
          </p:cNvPicPr>
          <p:nvPr/>
        </p:nvPicPr>
        <p:blipFill>
          <a:blip r:embed="rId2"/>
          <a:srcRect/>
          <a:stretch>
            <a:fillRect/>
          </a:stretch>
        </p:blipFill>
        <p:spPr bwMode="auto">
          <a:xfrm>
            <a:off x="3962401" y="838200"/>
            <a:ext cx="4343400" cy="5334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Times New Roman" pitchFamily="18" charset="0"/>
                <a:cs typeface="Times New Roman" pitchFamily="18" charset="0"/>
              </a:rPr>
              <a:t>Control Traffic Farming (CTF)</a:t>
            </a:r>
            <a:endParaRPr lang="en-US" dirty="0">
              <a:latin typeface="Times New Roman" pitchFamily="18" charset="0"/>
              <a:cs typeface="Times New Roman" pitchFamily="18" charset="0"/>
            </a:endParaRPr>
          </a:p>
        </p:txBody>
      </p:sp>
      <p:sp>
        <p:nvSpPr>
          <p:cNvPr id="8" name="Content Placeholder 7"/>
          <p:cNvSpPr>
            <a:spLocks noGrp="1"/>
          </p:cNvSpPr>
          <p:nvPr>
            <p:ph sz="half" idx="1"/>
          </p:nvPr>
        </p:nvSpPr>
        <p:spPr/>
        <p:txBody>
          <a:bodyPr/>
          <a:lstStyle/>
          <a:p>
            <a:endParaRPr lang="en-US" dirty="0"/>
          </a:p>
        </p:txBody>
      </p:sp>
      <p:pic>
        <p:nvPicPr>
          <p:cNvPr id="2050" name="Picture 2"/>
          <p:cNvPicPr>
            <a:picLocks noGrp="1" noChangeAspect="1" noChangeArrowheads="1"/>
          </p:cNvPicPr>
          <p:nvPr>
            <p:ph sz="half" idx="2"/>
          </p:nvPr>
        </p:nvPicPr>
        <p:blipFill>
          <a:blip r:embed="rId2"/>
          <a:srcRect/>
          <a:stretch>
            <a:fillRect/>
          </a:stretch>
        </p:blipFill>
        <p:spPr bwMode="auto">
          <a:xfrm>
            <a:off x="4648200" y="1600200"/>
            <a:ext cx="4343400" cy="4572000"/>
          </a:xfrm>
          <a:prstGeom prst="rect">
            <a:avLst/>
          </a:prstGeom>
          <a:noFill/>
          <a:ln w="9525">
            <a:noFill/>
            <a:miter lim="800000"/>
            <a:headEnd/>
            <a:tailEnd/>
          </a:ln>
          <a:effectLst/>
        </p:spPr>
      </p:pic>
      <p:pic>
        <p:nvPicPr>
          <p:cNvPr id="2051" name="Picture 3" descr="C:\Documents and Settings\User\Desktop\Download\search_files\images_090.jpg"/>
          <p:cNvPicPr>
            <a:picLocks noChangeAspect="1" noChangeArrowheads="1"/>
          </p:cNvPicPr>
          <p:nvPr/>
        </p:nvPicPr>
        <p:blipFill>
          <a:blip r:embed="rId3"/>
          <a:srcRect/>
          <a:stretch>
            <a:fillRect/>
          </a:stretch>
        </p:blipFill>
        <p:spPr bwMode="auto">
          <a:xfrm>
            <a:off x="457200" y="1676400"/>
            <a:ext cx="3962400" cy="42672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t>
            </a:r>
            <a:r>
              <a:rPr lang="en-US" sz="4000" b="1" dirty="0" smtClean="0">
                <a:latin typeface="Times New Roman" pitchFamily="18" charset="0"/>
                <a:cs typeface="Times New Roman" pitchFamily="18" charset="0"/>
              </a:rPr>
              <a:t>Benefits from Zero/Minimum Tillage:</a:t>
            </a:r>
            <a:r>
              <a:rPr lang="en-US" b="1" dirty="0" smtClean="0"/>
              <a:t> </a:t>
            </a:r>
            <a:endParaRPr lang="en-US" dirty="0">
              <a:latin typeface="Franklin Gothic Demi" pitchFamily="34" charset="0"/>
            </a:endParaRPr>
          </a:p>
        </p:txBody>
      </p:sp>
      <p:sp>
        <p:nvSpPr>
          <p:cNvPr id="3" name="Content Placeholder 2"/>
          <p:cNvSpPr>
            <a:spLocks noGrp="1"/>
          </p:cNvSpPr>
          <p:nvPr>
            <p:ph idx="1"/>
          </p:nvPr>
        </p:nvSpPr>
        <p:spPr/>
        <p:txBody>
          <a:bodyPr>
            <a:normAutofit fontScale="92500" lnSpcReduction="20000"/>
          </a:bodyPr>
          <a:lstStyle/>
          <a:p>
            <a:pPr>
              <a:buNone/>
            </a:pPr>
            <a:endParaRPr lang="en-US" dirty="0" smtClean="0"/>
          </a:p>
          <a:p>
            <a:pPr>
              <a:buFont typeface="Wingdings" pitchFamily="2" charset="2"/>
              <a:buChar char="Ø"/>
            </a:pPr>
            <a:r>
              <a:rPr lang="en-US" b="1" dirty="0" smtClean="0">
                <a:latin typeface="Times New Roman" pitchFamily="18" charset="0"/>
                <a:cs typeface="Times New Roman" pitchFamily="18" charset="0"/>
              </a:rPr>
              <a:t> 96% less erosion </a:t>
            </a:r>
          </a:p>
          <a:p>
            <a:pPr>
              <a:buFont typeface="Wingdings" pitchFamily="2" charset="2"/>
              <a:buChar char="Ø"/>
            </a:pPr>
            <a:r>
              <a:rPr lang="en-US" b="1" dirty="0" smtClean="0">
                <a:latin typeface="Times New Roman" pitchFamily="18" charset="0"/>
                <a:cs typeface="Times New Roman" pitchFamily="18" charset="0"/>
              </a:rPr>
              <a:t> 66% reduction in fuel consumption </a:t>
            </a:r>
          </a:p>
          <a:p>
            <a:pPr>
              <a:buFont typeface="Wingdings" pitchFamily="2" charset="2"/>
              <a:buChar char="Ø"/>
            </a:pPr>
            <a:r>
              <a:rPr lang="en-US" b="1" dirty="0" smtClean="0">
                <a:latin typeface="Times New Roman" pitchFamily="18" charset="0"/>
                <a:cs typeface="Times New Roman" pitchFamily="18" charset="0"/>
              </a:rPr>
              <a:t> Reduced CO2 emissions </a:t>
            </a:r>
          </a:p>
          <a:p>
            <a:pPr>
              <a:buFont typeface="Wingdings" pitchFamily="2" charset="2"/>
              <a:buChar char="Ø"/>
            </a:pPr>
            <a:r>
              <a:rPr lang="en-US" b="1" dirty="0" smtClean="0">
                <a:latin typeface="Times New Roman" pitchFamily="18" charset="0"/>
                <a:cs typeface="Times New Roman" pitchFamily="18" charset="0"/>
              </a:rPr>
              <a:t> Enhanced water quality </a:t>
            </a:r>
          </a:p>
          <a:p>
            <a:pPr>
              <a:buFont typeface="Wingdings" pitchFamily="2" charset="2"/>
              <a:buChar char="Ø"/>
            </a:pPr>
            <a:r>
              <a:rPr lang="en-US" b="1" dirty="0" smtClean="0">
                <a:latin typeface="Times New Roman" pitchFamily="18" charset="0"/>
                <a:cs typeface="Times New Roman" pitchFamily="18" charset="0"/>
              </a:rPr>
              <a:t> Higher biological activity </a:t>
            </a:r>
          </a:p>
          <a:p>
            <a:pPr>
              <a:buFont typeface="Wingdings" pitchFamily="2" charset="2"/>
              <a:buChar char="Ø"/>
            </a:pPr>
            <a:r>
              <a:rPr lang="en-US" b="1" dirty="0" smtClean="0">
                <a:latin typeface="Times New Roman" pitchFamily="18" charset="0"/>
                <a:cs typeface="Times New Roman" pitchFamily="18" charset="0"/>
              </a:rPr>
              <a:t>Increased soil fertility </a:t>
            </a:r>
          </a:p>
          <a:p>
            <a:pPr>
              <a:buFont typeface="Wingdings" pitchFamily="2" charset="2"/>
              <a:buChar char="Ø"/>
            </a:pPr>
            <a:r>
              <a:rPr lang="en-US" b="1" dirty="0" smtClean="0">
                <a:latin typeface="Times New Roman" pitchFamily="18" charset="0"/>
                <a:cs typeface="Times New Roman" pitchFamily="18" charset="0"/>
              </a:rPr>
              <a:t> Enhanced production stability and yields </a:t>
            </a:r>
          </a:p>
          <a:p>
            <a:pPr>
              <a:buFont typeface="Wingdings" pitchFamily="2" charset="2"/>
              <a:buChar char="Ø"/>
            </a:pPr>
            <a:r>
              <a:rPr lang="en-US" b="1" dirty="0" smtClean="0">
                <a:latin typeface="Times New Roman" pitchFamily="18" charset="0"/>
                <a:cs typeface="Times New Roman" pitchFamily="18" charset="0"/>
              </a:rPr>
              <a:t>Lower productions costs.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during tillage</a:t>
            </a:r>
            <a:endParaRPr lang="en-US" dirty="0"/>
          </a:p>
        </p:txBody>
      </p:sp>
      <p:sp>
        <p:nvSpPr>
          <p:cNvPr id="3" name="Content Placeholder 2"/>
          <p:cNvSpPr>
            <a:spLocks noGrp="1"/>
          </p:cNvSpPr>
          <p:nvPr>
            <p:ph idx="1"/>
          </p:nvPr>
        </p:nvSpPr>
        <p:spPr/>
        <p:txBody>
          <a:bodyPr>
            <a:normAutofit lnSpcReduction="10000"/>
          </a:bodyPr>
          <a:lstStyle/>
          <a:p>
            <a:pPr>
              <a:buNone/>
            </a:pPr>
            <a:endParaRPr lang="en-US" dirty="0" smtClean="0"/>
          </a:p>
          <a:p>
            <a:pPr>
              <a:buNone/>
            </a:pPr>
            <a:r>
              <a:rPr lang="en-US" dirty="0" smtClean="0"/>
              <a:t>   Cut the soil                         Brake the soil</a:t>
            </a:r>
          </a:p>
          <a:p>
            <a:pPr>
              <a:buNone/>
            </a:pPr>
            <a:r>
              <a:rPr lang="en-US" dirty="0" smtClean="0"/>
              <a:t>					</a:t>
            </a:r>
          </a:p>
          <a:p>
            <a:pPr>
              <a:buNone/>
            </a:pPr>
            <a:r>
              <a:rPr lang="en-US" dirty="0" smtClean="0"/>
              <a:t>	Pulverization of soil	           Inversion of soil</a:t>
            </a:r>
          </a:p>
          <a:p>
            <a:pPr>
              <a:buNone/>
            </a:pPr>
            <a:endParaRPr lang="en-US" dirty="0" smtClean="0"/>
          </a:p>
          <a:p>
            <a:pPr>
              <a:buNone/>
            </a:pPr>
            <a:r>
              <a:rPr lang="en-US" dirty="0" smtClean="0"/>
              <a:t>    Preparation of seed bed</a:t>
            </a:r>
          </a:p>
          <a:p>
            <a:pPr>
              <a:buNone/>
            </a:pPr>
            <a:endParaRPr lang="en-US" dirty="0" smtClean="0"/>
          </a:p>
          <a:p>
            <a:pPr>
              <a:buNone/>
            </a:pPr>
            <a:r>
              <a:rPr lang="en-US" dirty="0" smtClean="0"/>
              <a:t>     </a:t>
            </a:r>
            <a:endParaRPr lang="en-US" dirty="0"/>
          </a:p>
        </p:txBody>
      </p:sp>
      <p:sp>
        <p:nvSpPr>
          <p:cNvPr id="6" name="Right Arrow 5"/>
          <p:cNvSpPr/>
          <p:nvPr/>
        </p:nvSpPr>
        <p:spPr>
          <a:xfrm>
            <a:off x="3429000" y="21336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rved Left Arrow 6"/>
          <p:cNvSpPr/>
          <p:nvPr/>
        </p:nvSpPr>
        <p:spPr>
          <a:xfrm>
            <a:off x="7924800" y="243840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Left Arrow 7"/>
          <p:cNvSpPr/>
          <p:nvPr/>
        </p:nvSpPr>
        <p:spPr>
          <a:xfrm>
            <a:off x="4114800" y="327660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rved Right Arrow 8"/>
          <p:cNvSpPr/>
          <p:nvPr/>
        </p:nvSpPr>
        <p:spPr>
          <a:xfrm>
            <a:off x="152400" y="3429000"/>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sz="4400" b="1" dirty="0" smtClean="0"/>
              <a:t>Influence of Tillage on the soil</a:t>
            </a:r>
            <a:endParaRPr lang="en-US" sz="4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Times New Roman" pitchFamily="18" charset="0"/>
                <a:cs typeface="Times New Roman" pitchFamily="18" charset="0"/>
              </a:rPr>
              <a:t>What is tillage?</a:t>
            </a:r>
            <a:endParaRPr lang="en-US" b="1" dirty="0">
              <a:latin typeface="Times New Roman" pitchFamily="18" charset="0"/>
              <a:cs typeface="Times New Roman" pitchFamily="18" charset="0"/>
            </a:endParaRPr>
          </a:p>
        </p:txBody>
      </p:sp>
      <p:sp>
        <p:nvSpPr>
          <p:cNvPr id="4" name="Content Placeholder 3"/>
          <p:cNvSpPr>
            <a:spLocks noGrp="1"/>
          </p:cNvSpPr>
          <p:nvPr>
            <p:ph idx="1"/>
          </p:nvPr>
        </p:nvSpPr>
        <p:spPr/>
        <p:txBody>
          <a:bodyPr/>
          <a:lstStyle/>
          <a:p>
            <a:pPr>
              <a:buFont typeface="Wingdings" pitchFamily="2" charset="2"/>
              <a:buChar char="Ø"/>
            </a:pPr>
            <a:r>
              <a:rPr lang="en-US" b="1" dirty="0" smtClean="0">
                <a:latin typeface="Times New Roman" pitchFamily="18" charset="0"/>
                <a:cs typeface="Times New Roman" pitchFamily="18" charset="0"/>
              </a:rPr>
              <a:t>Tillage is basic operation of the soil for the crop cultivation.</a:t>
            </a:r>
          </a:p>
          <a:p>
            <a:pPr>
              <a:buFont typeface="Wingdings" pitchFamily="2" charset="2"/>
              <a:buChar char="Ø"/>
            </a:pPr>
            <a:r>
              <a:rPr lang="en-US" b="1" dirty="0" smtClean="0">
                <a:latin typeface="Times New Roman" pitchFamily="18" charset="0"/>
                <a:cs typeface="Times New Roman" pitchFamily="18" charset="0"/>
              </a:rPr>
              <a:t>Tillage is the manipulation of soil to obtain favorable conditions for the germinations of seeds, plant establishment and growth.</a:t>
            </a:r>
          </a:p>
          <a:p>
            <a:pPr>
              <a:buFont typeface="Wingdings" pitchFamily="2" charset="2"/>
              <a:buChar char="Ø"/>
            </a:pPr>
            <a:r>
              <a:rPr lang="en-US" b="1" dirty="0" smtClean="0">
                <a:latin typeface="Times New Roman" pitchFamily="18" charset="0"/>
                <a:cs typeface="Times New Roman" pitchFamily="18" charset="0"/>
              </a:rPr>
              <a:t>Tillage operation includes; Digging, plowing, harrowing, mechanical destruction of weeds and soil crust etc.</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Change in bulk density</a:t>
            </a:r>
          </a:p>
          <a:p>
            <a:r>
              <a:rPr lang="en-US" dirty="0" smtClean="0"/>
              <a:t>Soil strength</a:t>
            </a:r>
          </a:p>
          <a:p>
            <a:r>
              <a:rPr lang="en-US" dirty="0" smtClean="0"/>
              <a:t>Water holding capacity</a:t>
            </a:r>
          </a:p>
          <a:p>
            <a:r>
              <a:rPr lang="en-US" dirty="0" smtClean="0"/>
              <a:t>Change in soil structure and texture</a:t>
            </a:r>
          </a:p>
          <a:p>
            <a:pPr>
              <a:buFont typeface="Wingdings" pitchFamily="2" charset="2"/>
              <a:buChar char="v"/>
            </a:pPr>
            <a:r>
              <a:rPr lang="en-US" dirty="0" smtClean="0"/>
              <a:t>Microbial bio-mass</a:t>
            </a:r>
          </a:p>
          <a:p>
            <a:pPr>
              <a:buFont typeface="Wingdings" pitchFamily="2" charset="2"/>
              <a:buChar char="v"/>
            </a:pPr>
            <a:r>
              <a:rPr lang="en-US" dirty="0" smtClean="0"/>
              <a:t>Dissolved carbon</a:t>
            </a:r>
          </a:p>
          <a:p>
            <a:pPr>
              <a:buFont typeface="Wingdings" pitchFamily="2" charset="2"/>
              <a:buChar char="v"/>
            </a:pPr>
            <a:r>
              <a:rPr lang="en-US" dirty="0" smtClean="0"/>
              <a:t>Soluble </a:t>
            </a:r>
            <a:r>
              <a:rPr lang="en-US" dirty="0" err="1" smtClean="0"/>
              <a:t>cation</a:t>
            </a:r>
            <a:r>
              <a:rPr lang="en-US" dirty="0" smtClean="0"/>
              <a:t> concentration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Objectives of </a:t>
            </a:r>
            <a:r>
              <a:rPr lang="en-US" b="1" dirty="0" smtClean="0">
                <a:latin typeface="Times New Roman" pitchFamily="18" charset="0"/>
                <a:cs typeface="Times New Roman" pitchFamily="18" charset="0"/>
              </a:rPr>
              <a:t>tillage </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US" b="1" dirty="0" smtClean="0">
                <a:latin typeface="Times New Roman" pitchFamily="18" charset="0"/>
                <a:cs typeface="Times New Roman" pitchFamily="18" charset="0"/>
              </a:rPr>
              <a:t>To prepare a seedbed of a good </a:t>
            </a:r>
            <a:r>
              <a:rPr lang="en-US" b="1" dirty="0" err="1" smtClean="0">
                <a:latin typeface="Times New Roman" pitchFamily="18" charset="0"/>
                <a:cs typeface="Times New Roman" pitchFamily="18" charset="0"/>
              </a:rPr>
              <a:t>tilth</a:t>
            </a:r>
            <a:endParaRPr lang="en-US" b="1" dirty="0" smtClean="0">
              <a:latin typeface="Times New Roman" pitchFamily="18" charset="0"/>
              <a:cs typeface="Times New Roman" pitchFamily="18" charset="0"/>
            </a:endParaRPr>
          </a:p>
          <a:p>
            <a:pPr>
              <a:buFont typeface="Wingdings" pitchFamily="2" charset="2"/>
              <a:buChar char="Ø"/>
            </a:pPr>
            <a:r>
              <a:rPr lang="en-US" b="1" dirty="0" smtClean="0">
                <a:latin typeface="Times New Roman" pitchFamily="18" charset="0"/>
                <a:cs typeface="Times New Roman" pitchFamily="18" charset="0"/>
              </a:rPr>
              <a:t>To destroy weeds and prevent its growth</a:t>
            </a:r>
          </a:p>
          <a:p>
            <a:pPr>
              <a:buFont typeface="Wingdings" pitchFamily="2" charset="2"/>
              <a:buChar char="Ø"/>
            </a:pPr>
            <a:r>
              <a:rPr lang="en-US" b="1" dirty="0" smtClean="0">
                <a:latin typeface="Times New Roman" pitchFamily="18" charset="0"/>
                <a:cs typeface="Times New Roman" pitchFamily="18" charset="0"/>
              </a:rPr>
              <a:t>To incorporate organic mater, manure and fertilizer in soil</a:t>
            </a:r>
          </a:p>
          <a:p>
            <a:pPr>
              <a:buFont typeface="Wingdings" pitchFamily="2" charset="2"/>
              <a:buChar char="Ø"/>
            </a:pPr>
            <a:r>
              <a:rPr lang="en-US" b="1" dirty="0" smtClean="0">
                <a:latin typeface="Times New Roman" pitchFamily="18" charset="0"/>
                <a:cs typeface="Times New Roman" pitchFamily="18" charset="0"/>
              </a:rPr>
              <a:t>To improve aeration in the soil</a:t>
            </a:r>
          </a:p>
          <a:p>
            <a:pPr>
              <a:buFont typeface="Wingdings" pitchFamily="2" charset="2"/>
              <a:buChar char="Ø"/>
            </a:pPr>
            <a:r>
              <a:rPr lang="en-US" b="1" dirty="0" smtClean="0">
                <a:latin typeface="Times New Roman" pitchFamily="18" charset="0"/>
                <a:cs typeface="Times New Roman" pitchFamily="18" charset="0"/>
              </a:rPr>
              <a:t>To improve infiltration and water retaining capacity of soil and reduce water losses</a:t>
            </a:r>
          </a:p>
          <a:p>
            <a:pPr>
              <a:buFont typeface="Wingdings" pitchFamily="2" charset="2"/>
              <a:buChar char="Ø"/>
            </a:pPr>
            <a:r>
              <a:rPr lang="en-US" b="1" dirty="0" smtClean="0">
                <a:latin typeface="Times New Roman" pitchFamily="18" charset="0"/>
                <a:cs typeface="Times New Roman" pitchFamily="18" charset="0"/>
              </a:rPr>
              <a:t>Precision leveling </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1"/>
          </p:nvPr>
        </p:nvSpPr>
        <p:spPr/>
        <p:txBody>
          <a:bodyPr/>
          <a:lstStyle/>
          <a:p>
            <a:endParaRPr lang="en-US"/>
          </a:p>
        </p:txBody>
      </p:sp>
      <p:sp>
        <p:nvSpPr>
          <p:cNvPr id="6" name="Content Placeholder 5"/>
          <p:cNvSpPr>
            <a:spLocks noGrp="1"/>
          </p:cNvSpPr>
          <p:nvPr>
            <p:ph sz="half" idx="2"/>
          </p:nvPr>
        </p:nvSpPr>
        <p:spPr/>
        <p:txBody>
          <a:bodyPr/>
          <a:lstStyle/>
          <a:p>
            <a:endParaRPr lang="en-US"/>
          </a:p>
        </p:txBody>
      </p:sp>
      <p:pic>
        <p:nvPicPr>
          <p:cNvPr id="2050" name="Picture 2" descr="C:\Documents and Settings\User\Desktop\Download\y MB_files\images_034.jpg"/>
          <p:cNvPicPr>
            <a:picLocks noChangeAspect="1" noChangeArrowheads="1"/>
          </p:cNvPicPr>
          <p:nvPr/>
        </p:nvPicPr>
        <p:blipFill>
          <a:blip r:embed="rId2"/>
          <a:srcRect/>
          <a:stretch>
            <a:fillRect/>
          </a:stretch>
        </p:blipFill>
        <p:spPr bwMode="auto">
          <a:xfrm>
            <a:off x="533400" y="1676400"/>
            <a:ext cx="3962400" cy="4343400"/>
          </a:xfrm>
          <a:prstGeom prst="rect">
            <a:avLst/>
          </a:prstGeom>
          <a:noFill/>
        </p:spPr>
      </p:pic>
      <p:pic>
        <p:nvPicPr>
          <p:cNvPr id="2051" name="Picture 3" descr="C:\Documents and Settings\User\Desktop\Download\y MB_files\images_051.jpg"/>
          <p:cNvPicPr>
            <a:picLocks noChangeAspect="1" noChangeArrowheads="1"/>
          </p:cNvPicPr>
          <p:nvPr/>
        </p:nvPicPr>
        <p:blipFill>
          <a:blip r:embed="rId3"/>
          <a:srcRect b="5000"/>
          <a:stretch>
            <a:fillRect/>
          </a:stretch>
        </p:blipFill>
        <p:spPr bwMode="auto">
          <a:xfrm>
            <a:off x="4724400" y="1600200"/>
            <a:ext cx="3962400" cy="4495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Tillage</a:t>
            </a:r>
            <a:endParaRPr lang="en-US" dirty="0"/>
          </a:p>
        </p:txBody>
      </p:sp>
      <p:sp>
        <p:nvSpPr>
          <p:cNvPr id="3" name="Content Placeholder 2"/>
          <p:cNvSpPr>
            <a:spLocks noGrp="1"/>
          </p:cNvSpPr>
          <p:nvPr>
            <p:ph idx="1"/>
          </p:nvPr>
        </p:nvSpPr>
        <p:spPr/>
        <p:txBody>
          <a:bodyPr/>
          <a:lstStyle/>
          <a:p>
            <a:r>
              <a:rPr lang="en-US" dirty="0" smtClean="0"/>
              <a:t>Primary Tillage</a:t>
            </a:r>
          </a:p>
          <a:p>
            <a:r>
              <a:rPr lang="en-US" dirty="0" smtClean="0"/>
              <a:t>Secondary Tillage </a:t>
            </a:r>
          </a:p>
          <a:p>
            <a:r>
              <a:rPr lang="en-US" dirty="0" smtClean="0"/>
              <a:t>Conservation Tillage (resource conservation)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Primary Tillage</a:t>
            </a:r>
            <a:endParaRPr lang="en-US" dirty="0"/>
          </a:p>
        </p:txBody>
      </p:sp>
      <p:sp>
        <p:nvSpPr>
          <p:cNvPr id="3" name="Content Placeholder 2"/>
          <p:cNvSpPr>
            <a:spLocks noGrp="1"/>
          </p:cNvSpPr>
          <p:nvPr>
            <p:ph idx="1"/>
          </p:nvPr>
        </p:nvSpPr>
        <p:spPr/>
        <p:txBody>
          <a:bodyPr>
            <a:normAutofit fontScale="92500" lnSpcReduction="10000"/>
          </a:bodyPr>
          <a:lstStyle/>
          <a:p>
            <a:pPr algn="just">
              <a:buNone/>
            </a:pPr>
            <a:r>
              <a:rPr lang="en-US" dirty="0" smtClean="0"/>
              <a:t>Primary tillage is the first soil tillage after the last crop harvest. It is commonly conducted when the soil is wet enough to allow plowing strong enough to give reasonable level of traction. This can be immediately the crop harvest or at the beginning of the next wet season. </a:t>
            </a:r>
          </a:p>
          <a:p>
            <a:pPr algn="just">
              <a:buNone/>
            </a:pPr>
            <a:r>
              <a:rPr lang="en-US" dirty="0" smtClean="0"/>
              <a:t>Primary tillage tools and implements: </a:t>
            </a:r>
            <a:r>
              <a:rPr lang="en-US" dirty="0" err="1" smtClean="0"/>
              <a:t>Kutto</a:t>
            </a:r>
            <a:r>
              <a:rPr lang="en-US" dirty="0" smtClean="0"/>
              <a:t> </a:t>
            </a:r>
            <a:r>
              <a:rPr lang="en-US" dirty="0" err="1" smtClean="0"/>
              <a:t>kodalo</a:t>
            </a:r>
            <a:r>
              <a:rPr lang="en-US" dirty="0" smtClean="0"/>
              <a:t>, Wooden plow, Mould Board (M.B.) plow, Disc plow, in case of Nepal or in south Asia </a:t>
            </a:r>
            <a:r>
              <a:rPr lang="en-US" dirty="0" err="1" smtClean="0"/>
              <a:t>Rotavator</a:t>
            </a:r>
            <a:r>
              <a:rPr lang="en-US" dirty="0" smtClean="0"/>
              <a:t> and Cultivator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1026" name="Picture 2"/>
          <p:cNvPicPr>
            <a:picLocks noGrp="1" noChangeAspect="1" noChangeArrowheads="1"/>
          </p:cNvPicPr>
          <p:nvPr>
            <p:ph sz="half" idx="1"/>
          </p:nvPr>
        </p:nvPicPr>
        <p:blipFill>
          <a:blip r:embed="rId2"/>
          <a:srcRect l="62511" t="21843" r="17227" b="45630"/>
          <a:stretch>
            <a:fillRect/>
          </a:stretch>
        </p:blipFill>
        <p:spPr bwMode="auto">
          <a:xfrm>
            <a:off x="533400" y="2667000"/>
            <a:ext cx="1676400" cy="2209800"/>
          </a:xfrm>
          <a:prstGeom prst="rect">
            <a:avLst/>
          </a:prstGeom>
          <a:noFill/>
          <a:ln w="9525">
            <a:noFill/>
            <a:miter lim="800000"/>
            <a:headEnd/>
            <a:tailEnd/>
          </a:ln>
          <a:effectLst/>
        </p:spPr>
      </p:pic>
      <p:pic>
        <p:nvPicPr>
          <p:cNvPr id="1027" name="Picture 3"/>
          <p:cNvPicPr>
            <a:picLocks noGrp="1" noChangeAspect="1" noChangeArrowheads="1"/>
          </p:cNvPicPr>
          <p:nvPr>
            <p:ph sz="half" idx="2"/>
          </p:nvPr>
        </p:nvPicPr>
        <p:blipFill>
          <a:blip r:embed="rId3"/>
          <a:srcRect l="56604" t="26489" r="15094" b="35563"/>
          <a:stretch>
            <a:fillRect/>
          </a:stretch>
        </p:blipFill>
        <p:spPr bwMode="auto">
          <a:xfrm>
            <a:off x="2514600" y="1371600"/>
            <a:ext cx="1600200" cy="1600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59370" t="19792" r="16032" b="38542"/>
          <a:stretch>
            <a:fillRect/>
          </a:stretch>
        </p:blipFill>
        <p:spPr bwMode="auto">
          <a:xfrm>
            <a:off x="5334000" y="228600"/>
            <a:ext cx="3200400" cy="3048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l="58785" t="16667" r="13689" b="35417"/>
          <a:stretch>
            <a:fillRect/>
          </a:stretch>
        </p:blipFill>
        <p:spPr bwMode="auto">
          <a:xfrm>
            <a:off x="3429000" y="2895600"/>
            <a:ext cx="3581400"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l="59634" t="17788" r="17648" b="62704"/>
          <a:stretch>
            <a:fillRect/>
          </a:stretch>
        </p:blipFill>
        <p:spPr bwMode="auto">
          <a:xfrm>
            <a:off x="838200" y="1905000"/>
            <a:ext cx="67818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544</Words>
  <Application>Microsoft Office PowerPoint</Application>
  <PresentationFormat>On-screen Show (4:3)</PresentationFormat>
  <Paragraphs>88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Tillage</vt:lpstr>
      <vt:lpstr>Slide 2</vt:lpstr>
      <vt:lpstr>What is tillage?</vt:lpstr>
      <vt:lpstr>Objectives of tillage </vt:lpstr>
      <vt:lpstr>Slide 5</vt:lpstr>
      <vt:lpstr>Types of Tillage</vt:lpstr>
      <vt:lpstr>Primary Tillage</vt:lpstr>
      <vt:lpstr>Slide 8</vt:lpstr>
      <vt:lpstr>Slide 9</vt:lpstr>
      <vt:lpstr>Secondary Tillage</vt:lpstr>
      <vt:lpstr>Slide 11</vt:lpstr>
      <vt:lpstr>Slide 12</vt:lpstr>
      <vt:lpstr>Drawbacks of excessive tillage</vt:lpstr>
      <vt:lpstr>Flow chart of drawbacks of tillage</vt:lpstr>
      <vt:lpstr>Slide 15</vt:lpstr>
      <vt:lpstr>Slide 16</vt:lpstr>
      <vt:lpstr>Resource conservation technology</vt:lpstr>
      <vt:lpstr>Slide 18</vt:lpstr>
      <vt:lpstr>Zero tillage</vt:lpstr>
      <vt:lpstr>zab seeder</vt:lpstr>
      <vt:lpstr>Zero till drill</vt:lpstr>
      <vt:lpstr>Multch Tillage</vt:lpstr>
      <vt:lpstr>Slide 23</vt:lpstr>
      <vt:lpstr>Slide 24</vt:lpstr>
      <vt:lpstr>Contour tillage</vt:lpstr>
      <vt:lpstr>Control Traffic Farming (CTF)</vt:lpstr>
      <vt:lpstr>  Benefits from Zero/Minimum Tillage: </vt:lpstr>
      <vt:lpstr>Action during tillage</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tillage?</dc:title>
  <dc:creator>Dell</dc:creator>
  <cp:lastModifiedBy>Dell</cp:lastModifiedBy>
  <cp:revision>73</cp:revision>
  <dcterms:created xsi:type="dcterms:W3CDTF">2006-08-16T00:00:00Z</dcterms:created>
  <dcterms:modified xsi:type="dcterms:W3CDTF">2020-08-25T04:50:09Z</dcterms:modified>
</cp:coreProperties>
</file>